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5" r:id="rId2"/>
    <p:sldId id="803" r:id="rId3"/>
    <p:sldId id="424" r:id="rId4"/>
    <p:sldId id="425" r:id="rId5"/>
    <p:sldId id="391" r:id="rId6"/>
    <p:sldId id="392" r:id="rId7"/>
    <p:sldId id="441" r:id="rId8"/>
    <p:sldId id="736" r:id="rId9"/>
    <p:sldId id="395" r:id="rId10"/>
    <p:sldId id="393" r:id="rId11"/>
    <p:sldId id="394" r:id="rId12"/>
    <p:sldId id="400" r:id="rId13"/>
    <p:sldId id="737" r:id="rId14"/>
    <p:sldId id="443" r:id="rId15"/>
    <p:sldId id="410" r:id="rId16"/>
    <p:sldId id="661" r:id="rId17"/>
    <p:sldId id="740" r:id="rId18"/>
    <p:sldId id="638" r:id="rId19"/>
    <p:sldId id="439" r:id="rId20"/>
    <p:sldId id="744" r:id="rId21"/>
    <p:sldId id="802" r:id="rId22"/>
    <p:sldId id="256" r:id="rId23"/>
    <p:sldId id="34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8/6/19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atmospheric</a:t>
            </a:r>
            <a:r>
              <a:rPr lang="en-US" baseline="0" dirty="0"/>
              <a:t> correction typically: (!) LUT generation of coefficients, (2) estimate of atmospheric state, (3) algebraic correction based on </a:t>
            </a:r>
            <a:r>
              <a:rPr lang="en-US" baseline="0" dirty="0" err="1"/>
              <a:t>lambertian</a:t>
            </a:r>
            <a:r>
              <a:rPr lang="en-US" baseline="0" dirty="0"/>
              <a:t> assumptions.  Mature and effective; form basis of methods used in AVIRIS-NG standard products. </a:t>
            </a:r>
          </a:p>
          <a:p>
            <a:r>
              <a:rPr lang="en-US" baseline="0" dirty="0"/>
              <a:t>Several challenges to this</a:t>
            </a:r>
            <a:r>
              <a:rPr lang="is-IS" baseline="0" dirty="0"/>
              <a:t>…</a:t>
            </a:r>
          </a:p>
          <a:p>
            <a:pPr marL="228600" indent="-228600">
              <a:buAutoNum type="arabicPeriod"/>
            </a:pPr>
            <a:r>
              <a:rPr lang="en-US" baseline="0" dirty="0"/>
              <a:t>limited size of state vector</a:t>
            </a:r>
          </a:p>
          <a:p>
            <a:pPr marL="228600" indent="-228600">
              <a:buAutoNum type="arabicPeriod"/>
            </a:pPr>
            <a:r>
              <a:rPr lang="en-US" baseline="0" dirty="0"/>
              <a:t>Algebraic approximate solutions less accurate for extreme geometries</a:t>
            </a:r>
          </a:p>
          <a:p>
            <a:pPr marL="228600" indent="-228600">
              <a:buAutoNum type="arabicPeriod"/>
            </a:pPr>
            <a:r>
              <a:rPr lang="en-US" baseline="0" dirty="0"/>
              <a:t>Uncoupled</a:t>
            </a:r>
          </a:p>
          <a:p>
            <a:pPr marL="228600" indent="-228600">
              <a:buAutoNum type="arabicPeriod"/>
            </a:pPr>
            <a:r>
              <a:rPr lang="en-US" baseline="0" dirty="0"/>
              <a:t>Algebraic inversion means difficult to tease apart smooth atmospheric effects</a:t>
            </a:r>
          </a:p>
          <a:p>
            <a:endParaRPr lang="en-US" baseline="0" dirty="0"/>
          </a:p>
          <a:p>
            <a:r>
              <a:rPr lang="en-US" baseline="0" dirty="0"/>
              <a:t>Most inaccurate in regions of high haze, extreme water vapor causing absorption in scattering.  India dataset contains pushes the frontier, </a:t>
            </a:r>
            <a:r>
              <a:rPr lang="en-US" baseline="0" dirty="0" err="1"/>
              <a:t>excelelnt</a:t>
            </a:r>
            <a:r>
              <a:rPr lang="en-US" baseline="0" dirty="0"/>
              <a:t> opportunity for investigating next level of precision. 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Enabled by a fast radiative transfer model as an interior loop of an iterative max. a posteriori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3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9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1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agreement!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3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.emf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>
                <a:solidFill>
                  <a:srgbClr val="000000"/>
                </a:solidFill>
              </a:rPr>
              <a:t>11. </a:t>
            </a:r>
            <a:r>
              <a:rPr lang="en-US" b="1" dirty="0">
                <a:solidFill>
                  <a:srgbClr val="000000"/>
                </a:solidFill>
              </a:rPr>
              <a:t>Optimal Estimation: Theory and Practice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722E28-FC7F-3A4F-BD6B-D14D38F6C7A0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The Jacobian: The state’s influence on an observable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8520"/>
            <a:ext cx="4800600" cy="5810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75" y="2113470"/>
            <a:ext cx="4994376" cy="186940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2526" y="4323145"/>
            <a:ext cx="7482274" cy="63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Consider the first order Taylor series expansion: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A local approximation, which is exact for linear problems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2526" y="1514744"/>
            <a:ext cx="7482274" cy="63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Elements of           : 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14" r="68255"/>
          <a:stretch/>
        </p:blipFill>
        <p:spPr>
          <a:xfrm>
            <a:off x="2019300" y="1219311"/>
            <a:ext cx="762000" cy="7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5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4FB2EB-5B62-8D47-9385-67EB6E5F0EFA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The Jacobian: The state’s influence on an observable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2526" y="4818389"/>
            <a:ext cx="7482274" cy="63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 more compact form:</a:t>
            </a:r>
            <a:endParaRPr lang="en-US" sz="20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2526" y="1723662"/>
            <a:ext cx="7482274" cy="639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Written explicitly as: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00847"/>
            <a:ext cx="5029200" cy="2092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23" y="5387282"/>
            <a:ext cx="3701002" cy="6800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95" y="3153599"/>
            <a:ext cx="1522805" cy="475063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928926" y="3171462"/>
            <a:ext cx="1081474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where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291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61E3DD-BB6A-7C4F-84A6-79AE21AB02D0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The Jacobian: The state’s influence on an observable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67375" y="1322279"/>
            <a:ext cx="4012572" cy="391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 single reflectance value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/>
          <a:stretch/>
        </p:blipFill>
        <p:spPr>
          <a:xfrm>
            <a:off x="4606876" y="2616844"/>
            <a:ext cx="3869311" cy="226039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876800" y="5766022"/>
            <a:ext cx="3429000" cy="391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Atmospheric H</a:t>
            </a:r>
            <a:r>
              <a:rPr lang="en-US" sz="2000" b="1" baseline="-25000" dirty="0"/>
              <a:t>2</a:t>
            </a:r>
            <a:r>
              <a:rPr lang="en-US" sz="2000" b="1" dirty="0"/>
              <a:t>O column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04" y="4519295"/>
            <a:ext cx="3221192" cy="1767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8" y="1712383"/>
            <a:ext cx="3216222" cy="1719138"/>
          </a:xfrm>
          <a:prstGeom prst="rect">
            <a:avLst/>
          </a:prstGeom>
        </p:spPr>
      </p:pic>
      <p:sp>
        <p:nvSpPr>
          <p:cNvPr id="17" name="Bent-Up Arrow 16"/>
          <p:cNvSpPr/>
          <p:nvPr/>
        </p:nvSpPr>
        <p:spPr>
          <a:xfrm>
            <a:off x="2971800" y="4853527"/>
            <a:ext cx="5334000" cy="868288"/>
          </a:xfrm>
          <a:prstGeom prst="bentUpArrow">
            <a:avLst>
              <a:gd name="adj1" fmla="val 32632"/>
              <a:gd name="adj2" fmla="val 50000"/>
              <a:gd name="adj3" fmla="val 494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-Up Arrow 17"/>
          <p:cNvSpPr/>
          <p:nvPr/>
        </p:nvSpPr>
        <p:spPr>
          <a:xfrm flipV="1">
            <a:off x="2286000" y="1778642"/>
            <a:ext cx="4261774" cy="848643"/>
          </a:xfrm>
          <a:prstGeom prst="bentUpArrow">
            <a:avLst>
              <a:gd name="adj1" fmla="val 32632"/>
              <a:gd name="adj2" fmla="val 50000"/>
              <a:gd name="adj3" fmla="val 494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715000" y="2616845"/>
            <a:ext cx="838200" cy="218992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44142" y="2616845"/>
            <a:ext cx="838200" cy="218992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0BF47-B8E5-8D40-96B9-394FA4BA68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60348B0-8927-8547-8F0C-A1A83F8C65D3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C7B51-1DCA-7040-941F-793FF2CCA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EDDED-CD09-E747-B72E-D69443122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C6E151-1886-0248-AB12-14554D4F3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Posterior predictive uncertainty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03DED4-7052-F64C-A32D-074328279115}"/>
              </a:ext>
            </a:extLst>
          </p:cNvPr>
          <p:cNvGrpSpPr/>
          <p:nvPr/>
        </p:nvGrpSpPr>
        <p:grpSpPr>
          <a:xfrm>
            <a:off x="532813" y="1307018"/>
            <a:ext cx="8172510" cy="4964569"/>
            <a:chOff x="1453200" y="971814"/>
            <a:chExt cx="8172510" cy="49645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07CBD0-C6A7-A14F-8A10-C9154CA8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3310" y="971814"/>
              <a:ext cx="7772400" cy="496456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CA5CCC-33FF-F549-8369-40F14D131E2C}"/>
                </a:ext>
              </a:extLst>
            </p:cNvPr>
            <p:cNvSpPr/>
            <p:nvPr/>
          </p:nvSpPr>
          <p:spPr>
            <a:xfrm rot="4714058">
              <a:off x="4700861" y="1718182"/>
              <a:ext cx="911860" cy="2610718"/>
            </a:xfrm>
            <a:prstGeom prst="ellipse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C5B73FC-7D06-AE48-87AA-1727B2F83A94}"/>
                </a:ext>
              </a:extLst>
            </p:cNvPr>
            <p:cNvSpPr/>
            <p:nvPr/>
          </p:nvSpPr>
          <p:spPr>
            <a:xfrm rot="12190859" flipH="1">
              <a:off x="5201753" y="3132794"/>
              <a:ext cx="1517947" cy="109530"/>
            </a:xfrm>
            <a:custGeom>
              <a:avLst/>
              <a:gdLst>
                <a:gd name="connsiteX0" fmla="*/ 1858297 w 1858297"/>
                <a:gd name="connsiteY0" fmla="*/ 2005781 h 2005781"/>
                <a:gd name="connsiteX1" fmla="*/ 973394 w 1858297"/>
                <a:gd name="connsiteY1" fmla="*/ 1283110 h 2005781"/>
                <a:gd name="connsiteX2" fmla="*/ 0 w 1858297"/>
                <a:gd name="connsiteY2" fmla="*/ 0 h 2005781"/>
                <a:gd name="connsiteX0" fmla="*/ 1858297 w 1858297"/>
                <a:gd name="connsiteY0" fmla="*/ 2005781 h 2005781"/>
                <a:gd name="connsiteX1" fmla="*/ 983948 w 1858297"/>
                <a:gd name="connsiteY1" fmla="*/ 1812659 h 2005781"/>
                <a:gd name="connsiteX2" fmla="*/ 0 w 1858297"/>
                <a:gd name="connsiteY2" fmla="*/ 0 h 2005781"/>
                <a:gd name="connsiteX0" fmla="*/ 1858297 w 1858297"/>
                <a:gd name="connsiteY0" fmla="*/ 2005781 h 2005781"/>
                <a:gd name="connsiteX1" fmla="*/ 983948 w 1858297"/>
                <a:gd name="connsiteY1" fmla="*/ 1812659 h 2005781"/>
                <a:gd name="connsiteX2" fmla="*/ 0 w 1858297"/>
                <a:gd name="connsiteY2" fmla="*/ 0 h 2005781"/>
                <a:gd name="connsiteX0" fmla="*/ 1858297 w 1858297"/>
                <a:gd name="connsiteY0" fmla="*/ 2005781 h 2132678"/>
                <a:gd name="connsiteX1" fmla="*/ 826756 w 1858297"/>
                <a:gd name="connsiteY1" fmla="*/ 2021369 h 2132678"/>
                <a:gd name="connsiteX2" fmla="*/ 0 w 1858297"/>
                <a:gd name="connsiteY2" fmla="*/ 0 h 2132678"/>
                <a:gd name="connsiteX0" fmla="*/ 1858297 w 1858297"/>
                <a:gd name="connsiteY0" fmla="*/ 2005781 h 2021432"/>
                <a:gd name="connsiteX1" fmla="*/ 826756 w 1858297"/>
                <a:gd name="connsiteY1" fmla="*/ 2021369 h 2021432"/>
                <a:gd name="connsiteX2" fmla="*/ 0 w 1858297"/>
                <a:gd name="connsiteY2" fmla="*/ 0 h 2021432"/>
                <a:gd name="connsiteX0" fmla="*/ 1858297 w 1858297"/>
                <a:gd name="connsiteY0" fmla="*/ 2005781 h 2021625"/>
                <a:gd name="connsiteX1" fmla="*/ 826756 w 1858297"/>
                <a:gd name="connsiteY1" fmla="*/ 2021369 h 2021625"/>
                <a:gd name="connsiteX2" fmla="*/ 0 w 1858297"/>
                <a:gd name="connsiteY2" fmla="*/ 0 h 2021625"/>
                <a:gd name="connsiteX0" fmla="*/ 1858297 w 1858297"/>
                <a:gd name="connsiteY0" fmla="*/ 2005781 h 2021625"/>
                <a:gd name="connsiteX1" fmla="*/ 826756 w 1858297"/>
                <a:gd name="connsiteY1" fmla="*/ 2021369 h 2021625"/>
                <a:gd name="connsiteX2" fmla="*/ 0 w 1858297"/>
                <a:gd name="connsiteY2" fmla="*/ 0 h 2021625"/>
                <a:gd name="connsiteX0" fmla="*/ 1858297 w 1858297"/>
                <a:gd name="connsiteY0" fmla="*/ 2005781 h 2021625"/>
                <a:gd name="connsiteX1" fmla="*/ 826756 w 1858297"/>
                <a:gd name="connsiteY1" fmla="*/ 2021369 h 2021625"/>
                <a:gd name="connsiteX2" fmla="*/ 0 w 1858297"/>
                <a:gd name="connsiteY2" fmla="*/ 0 h 2021625"/>
                <a:gd name="connsiteX0" fmla="*/ 1858297 w 1858297"/>
                <a:gd name="connsiteY0" fmla="*/ 2005781 h 2270636"/>
                <a:gd name="connsiteX1" fmla="*/ 826756 w 1858297"/>
                <a:gd name="connsiteY1" fmla="*/ 2021369 h 2270636"/>
                <a:gd name="connsiteX2" fmla="*/ 0 w 1858297"/>
                <a:gd name="connsiteY2" fmla="*/ 0 h 2270636"/>
                <a:gd name="connsiteX0" fmla="*/ 1858297 w 1858297"/>
                <a:gd name="connsiteY0" fmla="*/ 2005781 h 2152939"/>
                <a:gd name="connsiteX1" fmla="*/ 826756 w 1858297"/>
                <a:gd name="connsiteY1" fmla="*/ 2021369 h 2152939"/>
                <a:gd name="connsiteX2" fmla="*/ 0 w 1858297"/>
                <a:gd name="connsiteY2" fmla="*/ 0 h 2152939"/>
                <a:gd name="connsiteX0" fmla="*/ 1858297 w 1858297"/>
                <a:gd name="connsiteY0" fmla="*/ 2005781 h 2076111"/>
                <a:gd name="connsiteX1" fmla="*/ 767948 w 1858297"/>
                <a:gd name="connsiteY1" fmla="*/ 1915243 h 2076111"/>
                <a:gd name="connsiteX2" fmla="*/ 0 w 1858297"/>
                <a:gd name="connsiteY2" fmla="*/ 0 h 2076111"/>
                <a:gd name="connsiteX0" fmla="*/ 1858297 w 1858297"/>
                <a:gd name="connsiteY0" fmla="*/ 2005781 h 2005781"/>
                <a:gd name="connsiteX1" fmla="*/ 767948 w 1858297"/>
                <a:gd name="connsiteY1" fmla="*/ 1915243 h 2005781"/>
                <a:gd name="connsiteX2" fmla="*/ 0 w 1858297"/>
                <a:gd name="connsiteY2" fmla="*/ 0 h 2005781"/>
                <a:gd name="connsiteX0" fmla="*/ 1858297 w 1858297"/>
                <a:gd name="connsiteY0" fmla="*/ 2005781 h 2028962"/>
                <a:gd name="connsiteX1" fmla="*/ 767948 w 1858297"/>
                <a:gd name="connsiteY1" fmla="*/ 1915243 h 2028962"/>
                <a:gd name="connsiteX2" fmla="*/ 0 w 1858297"/>
                <a:gd name="connsiteY2" fmla="*/ 0 h 2028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297" h="2028962">
                  <a:moveTo>
                    <a:pt x="1858297" y="2005781"/>
                  </a:moveTo>
                  <a:cubicBezTo>
                    <a:pt x="1451851" y="1974765"/>
                    <a:pt x="979233" y="2124490"/>
                    <a:pt x="767948" y="1915243"/>
                  </a:cubicBezTo>
                  <a:cubicBezTo>
                    <a:pt x="556663" y="1705996"/>
                    <a:pt x="285859" y="792997"/>
                    <a:pt x="0" y="0"/>
                  </a:cubicBezTo>
                </a:path>
              </a:pathLst>
            </a:custGeom>
            <a:ln w="28575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A03563-7C46-184E-BB36-D78A19ADBA32}"/>
                    </a:ext>
                  </a:extLst>
                </p:cNvPr>
                <p:cNvSpPr txBox="1"/>
                <p:nvPr/>
              </p:nvSpPr>
              <p:spPr>
                <a:xfrm>
                  <a:off x="5025706" y="2925470"/>
                  <a:ext cx="3898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B7B4665-AF1A-5648-9497-CE63FD053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706" y="2925470"/>
                  <a:ext cx="389850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0CD620-17C9-8D4D-8051-D904A3A1083D}"/>
                    </a:ext>
                  </a:extLst>
                </p:cNvPr>
                <p:cNvSpPr txBox="1"/>
                <p:nvPr/>
              </p:nvSpPr>
              <p:spPr>
                <a:xfrm>
                  <a:off x="4862414" y="3509034"/>
                  <a:ext cx="388247" cy="410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1D3847B-028D-7C4D-9441-48D2991E9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414" y="3509034"/>
                  <a:ext cx="388247" cy="410433"/>
                </a:xfrm>
                <a:prstGeom prst="rect">
                  <a:avLst/>
                </a:prstGeom>
                <a:blipFill>
                  <a:blip r:embed="rId4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DF6339-69A2-E14D-ADA3-9368DE5B1CC9}"/>
                    </a:ext>
                  </a:extLst>
                </p:cNvPr>
                <p:cNvSpPr txBox="1"/>
                <p:nvPr/>
              </p:nvSpPr>
              <p:spPr>
                <a:xfrm>
                  <a:off x="6473008" y="3380844"/>
                  <a:ext cx="74693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A262F91-3017-024F-90D2-548F65566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008" y="3380844"/>
                  <a:ext cx="74693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1C367C-140A-1F4D-AF6A-8FB1ED7A3275}"/>
                    </a:ext>
                  </a:extLst>
                </p:cNvPr>
                <p:cNvSpPr txBox="1"/>
                <p:nvPr/>
              </p:nvSpPr>
              <p:spPr>
                <a:xfrm rot="16200000">
                  <a:off x="1161806" y="1837515"/>
                  <a:ext cx="98289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14C094-0BF3-CC4A-BD0F-3096A0285B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161806" y="1837515"/>
                  <a:ext cx="982898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1A26276-EC8A-2E46-B532-4816962394CE}"/>
                    </a:ext>
                  </a:extLst>
                </p:cNvPr>
                <p:cNvSpPr txBox="1"/>
                <p:nvPr/>
              </p:nvSpPr>
              <p:spPr>
                <a:xfrm>
                  <a:off x="6645267" y="5327120"/>
                  <a:ext cx="4962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14C8F7-88D9-7D4B-885E-2659585E3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5267" y="5327120"/>
                  <a:ext cx="496226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A8C4F57-270C-9C4F-B9DD-6365035E0CF2}"/>
                    </a:ext>
                  </a:extLst>
                </p:cNvPr>
                <p:cNvSpPr txBox="1"/>
                <p:nvPr/>
              </p:nvSpPr>
              <p:spPr>
                <a:xfrm>
                  <a:off x="2429409" y="4319447"/>
                  <a:ext cx="50218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FDC8BA5-5596-4845-B2FB-904E01FFC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409" y="4319447"/>
                  <a:ext cx="502189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C99249-EFD8-A940-AEDB-331D463AF895}"/>
              </a:ext>
            </a:extLst>
          </p:cNvPr>
          <p:cNvSpPr txBox="1"/>
          <p:nvPr/>
        </p:nvSpPr>
        <p:spPr>
          <a:xfrm>
            <a:off x="1154097" y="4723838"/>
            <a:ext cx="8368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ATMOS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4774AE-9B5B-6048-B3AB-21EC74520DAC}"/>
              </a:ext>
            </a:extLst>
          </p:cNvPr>
          <p:cNvSpPr txBox="1"/>
          <p:nvPr/>
        </p:nvSpPr>
        <p:spPr>
          <a:xfrm>
            <a:off x="5580951" y="5711616"/>
            <a:ext cx="1025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SURFACE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169A9D-F269-8048-BB00-409334843791}"/>
                  </a:ext>
                </a:extLst>
              </p:cNvPr>
              <p:cNvSpPr/>
              <p:nvPr/>
            </p:nvSpPr>
            <p:spPr>
              <a:xfrm>
                <a:off x="2077375" y="1272293"/>
                <a:ext cx="3895618" cy="537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E169A9D-F269-8048-BB00-409334843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75" y="1272293"/>
                <a:ext cx="3895618" cy="537583"/>
              </a:xfrm>
              <a:prstGeom prst="rect">
                <a:avLst/>
              </a:prstGeom>
              <a:blipFill>
                <a:blip r:embed="rId9"/>
                <a:stretch>
                  <a:fillRect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97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A75855B-0790-6C4E-9965-698992ECD5B6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Variability due to measurement noise vs. unknown state parameters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09052"/>
            <a:ext cx="4953000" cy="980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790" y="1981696"/>
            <a:ext cx="315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observation noise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700" y="3914897"/>
            <a:ext cx="3429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Measurement noise (instrument effects)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Photon noise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Read noise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Dark current noise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199" y="3886200"/>
            <a:ext cx="4040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Unknown parameters in the observation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Sky view factor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 absorption coefficient intensity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Systematic radiative transfer error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Uncorrelated radiative transfer 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8199" y="1980036"/>
            <a:ext cx="412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Jacobian WRT unknowns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28800" y="2470331"/>
            <a:ext cx="223024" cy="33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54297" y="3426653"/>
            <a:ext cx="157976" cy="391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650881" y="3501483"/>
            <a:ext cx="140319" cy="38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45905" y="2507502"/>
            <a:ext cx="1" cy="26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6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1600" dirty="0"/>
              <a:t>[Thompson et al., </a:t>
            </a:r>
            <a:br>
              <a:rPr lang="en-US" sz="1600" dirty="0"/>
            </a:br>
            <a:r>
              <a:rPr lang="en-US" sz="1600" i="1" dirty="0"/>
              <a:t>Remote Sensing of Environment 218, </a:t>
            </a:r>
            <a:r>
              <a:rPr lang="en-US" sz="1600" dirty="0"/>
              <a:t>2018]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10473" y="4003441"/>
            <a:ext cx="3814017" cy="2196790"/>
            <a:chOff x="5975808" y="-83872"/>
            <a:chExt cx="5555924" cy="320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28736" r="5046" b="29863"/>
            <a:stretch/>
          </p:blipFill>
          <p:spPr>
            <a:xfrm>
              <a:off x="6362630" y="-83872"/>
              <a:ext cx="5169102" cy="32000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75808" y="1131770"/>
              <a:ext cx="323437" cy="408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I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242811" y="1316435"/>
              <a:ext cx="34445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0726022" y="2012735"/>
              <a:ext cx="657254" cy="861747"/>
              <a:chOff x="10726022" y="2012735"/>
              <a:chExt cx="657254" cy="861747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11170024" y="20127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865230" y="2079813"/>
                <a:ext cx="342561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10808943" y="2852766"/>
                <a:ext cx="574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726022" y="2588872"/>
                <a:ext cx="657072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1000 m</a:t>
                </a:r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39566" r="1935" b="45336"/>
          <a:stretch/>
        </p:blipFill>
        <p:spPr>
          <a:xfrm>
            <a:off x="5060320" y="762000"/>
            <a:ext cx="3583430" cy="22150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25146" y="17401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</a:t>
            </a:r>
          </a:p>
        </p:txBody>
      </p:sp>
      <p:cxnSp>
        <p:nvCxnSpPr>
          <p:cNvPr id="27" name="Straight Connector 26"/>
          <p:cNvCxnSpPr>
            <a:stCxn id="31" idx="3"/>
          </p:cNvCxnSpPr>
          <p:nvPr/>
        </p:nvCxnSpPr>
        <p:spPr>
          <a:xfrm>
            <a:off x="4868368" y="1868004"/>
            <a:ext cx="1138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5146" y="2415825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VI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904094" y="2538155"/>
            <a:ext cx="820005" cy="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108859" y="2155204"/>
            <a:ext cx="508473" cy="671175"/>
            <a:chOff x="10748693" y="2012735"/>
            <a:chExt cx="734581" cy="969633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1170024" y="2012735"/>
              <a:ext cx="0" cy="5153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865230" y="2079813"/>
              <a:ext cx="40110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N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0865230" y="2913222"/>
              <a:ext cx="41233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8693" y="2626657"/>
              <a:ext cx="73458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100 m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5145" y="4003442"/>
            <a:ext cx="4061655" cy="2210134"/>
            <a:chOff x="5702700" y="3317257"/>
            <a:chExt cx="5880937" cy="320009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02700" y="3714103"/>
              <a:ext cx="525409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IV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6228108" y="3898770"/>
              <a:ext cx="2529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786962" y="5696036"/>
              <a:ext cx="422498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Times" charset="0"/>
                  <a:ea typeface="Times" charset="0"/>
                  <a:cs typeface="Times" charset="0"/>
                </a:rPr>
                <a:t>II</a:t>
              </a:r>
              <a:endParaRPr lang="en-US" sz="1000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0" name="Straight Connector 39"/>
            <p:cNvCxnSpPr>
              <a:stCxn id="43" idx="3"/>
            </p:cNvCxnSpPr>
            <p:nvPr/>
          </p:nvCxnSpPr>
          <p:spPr>
            <a:xfrm>
              <a:off x="6209460" y="5880702"/>
              <a:ext cx="2863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28108" y="6083902"/>
              <a:ext cx="2783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774163" y="5899236"/>
              <a:ext cx="525410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III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73141" y="1750246"/>
            <a:ext cx="309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AOD via Reagan </a:t>
            </a:r>
            <a:r>
              <a:rPr lang="en-US" dirty="0" err="1"/>
              <a:t>sunphotometers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surface reflectance via ASD </a:t>
            </a:r>
            <a:r>
              <a:rPr lang="en-US" dirty="0" err="1"/>
              <a:t>Fieldspec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28412" y="3367362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Ivanpah</a:t>
            </a:r>
            <a:r>
              <a:rPr lang="en-US" b="1" dirty="0"/>
              <a:t> Playa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04335" y="3380062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California Institute of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04335" y="392668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Jet </a:t>
            </a:r>
            <a:r>
              <a:rPr lang="en-US" b="1"/>
              <a:t>Propulsion Laboratory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299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A08FDF-1720-9649-8AB1-9720C380AC69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333FAF-A165-6142-8E9D-DCC5EB23D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components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AA3544-6053-294B-B9BE-BD9FA7EA10B7}"/>
              </a:ext>
            </a:extLst>
          </p:cNvPr>
          <p:cNvGrpSpPr/>
          <p:nvPr/>
        </p:nvGrpSpPr>
        <p:grpSpPr>
          <a:xfrm>
            <a:off x="556905" y="1644972"/>
            <a:ext cx="3225812" cy="2971800"/>
            <a:chOff x="2291755" y="2057400"/>
            <a:chExt cx="4135656" cy="3810000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62401A9D-FA8F-5F47-B9EE-2FC64EF55A43}"/>
                </a:ext>
              </a:extLst>
            </p:cNvPr>
            <p:cNvSpPr/>
            <p:nvPr/>
          </p:nvSpPr>
          <p:spPr>
            <a:xfrm>
              <a:off x="2590800" y="3810000"/>
              <a:ext cx="2286000" cy="1449642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51D06F-4E2D-0A4C-B2BD-5485F239F4D0}"/>
                </a:ext>
              </a:extLst>
            </p:cNvPr>
            <p:cNvSpPr/>
            <p:nvPr/>
          </p:nvSpPr>
          <p:spPr>
            <a:xfrm>
              <a:off x="2291755" y="5410200"/>
              <a:ext cx="3870746" cy="437339"/>
            </a:xfrm>
            <a:custGeom>
              <a:avLst/>
              <a:gdLst>
                <a:gd name="connsiteX0" fmla="*/ 0 w 4060516"/>
                <a:gd name="connsiteY0" fmla="*/ 437339 h 437339"/>
                <a:gd name="connsiteX1" fmla="*/ 1458023 w 4060516"/>
                <a:gd name="connsiteY1" fmla="*/ 13982 h 437339"/>
                <a:gd name="connsiteX2" fmla="*/ 2367328 w 4060516"/>
                <a:gd name="connsiteY2" fmla="*/ 123741 h 437339"/>
                <a:gd name="connsiteX3" fmla="*/ 2947401 w 4060516"/>
                <a:gd name="connsiteY3" fmla="*/ 343260 h 437339"/>
                <a:gd name="connsiteX4" fmla="*/ 3323665 w 4060516"/>
                <a:gd name="connsiteY4" fmla="*/ 139421 h 437339"/>
                <a:gd name="connsiteX5" fmla="*/ 4060516 w 4060516"/>
                <a:gd name="connsiteY5" fmla="*/ 437339 h 437339"/>
                <a:gd name="connsiteX6" fmla="*/ 4060516 w 4060516"/>
                <a:gd name="connsiteY6" fmla="*/ 437339 h 43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0516" h="437339">
                  <a:moveTo>
                    <a:pt x="0" y="437339"/>
                  </a:moveTo>
                  <a:cubicBezTo>
                    <a:pt x="531734" y="251793"/>
                    <a:pt x="1063468" y="66248"/>
                    <a:pt x="1458023" y="13982"/>
                  </a:cubicBezTo>
                  <a:cubicBezTo>
                    <a:pt x="1852578" y="-38284"/>
                    <a:pt x="2119099" y="68861"/>
                    <a:pt x="2367328" y="123741"/>
                  </a:cubicBezTo>
                  <a:cubicBezTo>
                    <a:pt x="2615557" y="178621"/>
                    <a:pt x="2788012" y="340647"/>
                    <a:pt x="2947401" y="343260"/>
                  </a:cubicBezTo>
                  <a:cubicBezTo>
                    <a:pt x="3106790" y="345873"/>
                    <a:pt x="3138146" y="123741"/>
                    <a:pt x="3323665" y="139421"/>
                  </a:cubicBezTo>
                  <a:cubicBezTo>
                    <a:pt x="3509184" y="155101"/>
                    <a:pt x="4060516" y="437339"/>
                    <a:pt x="4060516" y="437339"/>
                  </a:cubicBezTo>
                  <a:lnTo>
                    <a:pt x="4060516" y="437339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17885D-9B56-B443-9334-40A0D72AE609}"/>
                </a:ext>
              </a:extLst>
            </p:cNvPr>
            <p:cNvCxnSpPr/>
            <p:nvPr/>
          </p:nvCxnSpPr>
          <p:spPr>
            <a:xfrm flipH="1" flipV="1">
              <a:off x="2965268" y="3276600"/>
              <a:ext cx="990600" cy="2590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Sun 16">
              <a:extLst>
                <a:ext uri="{FF2B5EF4-FFF2-40B4-BE49-F238E27FC236}">
                  <a16:creationId xmlns:a16="http://schemas.microsoft.com/office/drawing/2014/main" id="{C0DC3BD0-DB8C-EB49-A617-A3024C398519}"/>
                </a:ext>
              </a:extLst>
            </p:cNvPr>
            <p:cNvSpPr/>
            <p:nvPr/>
          </p:nvSpPr>
          <p:spPr>
            <a:xfrm>
              <a:off x="2431868" y="2514600"/>
              <a:ext cx="685800" cy="762000"/>
            </a:xfrm>
            <a:prstGeom prst="su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D83736-78AD-344A-8881-22E5CC039E14}"/>
                </a:ext>
              </a:extLst>
            </p:cNvPr>
            <p:cNvCxnSpPr/>
            <p:nvPr/>
          </p:nvCxnSpPr>
          <p:spPr>
            <a:xfrm flipH="1">
              <a:off x="3962400" y="3039064"/>
              <a:ext cx="1308706" cy="28283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 descr="453011main_ER-2.png">
              <a:extLst>
                <a:ext uri="{FF2B5EF4-FFF2-40B4-BE49-F238E27FC236}">
                  <a16:creationId xmlns:a16="http://schemas.microsoft.com/office/drawing/2014/main" id="{408F7DCB-F9C6-C247-BB5B-88809322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057400"/>
              <a:ext cx="2312611" cy="98166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780059-7231-7049-89F4-AE2E03E76F66}"/>
                </a:ext>
              </a:extLst>
            </p:cNvPr>
            <p:cNvCxnSpPr/>
            <p:nvPr/>
          </p:nvCxnSpPr>
          <p:spPr>
            <a:xfrm flipH="1">
              <a:off x="4724400" y="3048000"/>
              <a:ext cx="394306" cy="7620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0DDAAB-9257-C345-A902-7A54F7CA866A}"/>
                </a:ext>
              </a:extLst>
            </p:cNvPr>
            <p:cNvCxnSpPr/>
            <p:nvPr/>
          </p:nvCxnSpPr>
          <p:spPr>
            <a:xfrm flipH="1" flipV="1">
              <a:off x="3124200" y="3124200"/>
              <a:ext cx="1600200" cy="685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BDE642-42D6-A340-8EE7-7EEFAA4A9D33}"/>
                </a:ext>
              </a:extLst>
            </p:cNvPr>
            <p:cNvCxnSpPr/>
            <p:nvPr/>
          </p:nvCxnSpPr>
          <p:spPr>
            <a:xfrm flipH="1" flipV="1">
              <a:off x="3048000" y="3200400"/>
              <a:ext cx="609600" cy="12954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5EA425-7B55-6A4C-85EB-7B433253AB6E}"/>
              </a:ext>
            </a:extLst>
          </p:cNvPr>
          <p:cNvSpPr txBox="1"/>
          <p:nvPr/>
        </p:nvSpPr>
        <p:spPr>
          <a:xfrm>
            <a:off x="666193" y="5341222"/>
            <a:ext cx="2632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Pre-defined</a:t>
            </a:r>
          </a:p>
          <a:p>
            <a:r>
              <a:rPr lang="en-US" b="1" dirty="0">
                <a:solidFill>
                  <a:srgbClr val="2F3CA2"/>
                </a:solidFill>
              </a:rPr>
              <a:t>Statistical, fit to data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70C267"/>
                </a:solidFill>
              </a:rPr>
              <a:t>Retrieved in the inversion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18717461-4A52-434D-8AAA-EB8F4B4BB3F2}"/>
              </a:ext>
            </a:extLst>
          </p:cNvPr>
          <p:cNvSpPr txBox="1">
            <a:spLocks/>
          </p:cNvSpPr>
          <p:nvPr/>
        </p:nvSpPr>
        <p:spPr>
          <a:xfrm>
            <a:off x="4377077" y="501649"/>
            <a:ext cx="4309723" cy="6127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Instrument</a:t>
            </a:r>
            <a:r>
              <a:rPr lang="en-US" dirty="0"/>
              <a:t>: AVIRIS-NG </a:t>
            </a:r>
          </a:p>
          <a:p>
            <a:r>
              <a:rPr lang="en-US" dirty="0">
                <a:solidFill>
                  <a:srgbClr val="C00000"/>
                </a:solidFill>
              </a:rPr>
              <a:t>Instrument model with Wavelength- and signal-dependent SNR </a:t>
            </a:r>
          </a:p>
          <a:p>
            <a:r>
              <a:rPr lang="en-US" dirty="0">
                <a:solidFill>
                  <a:srgbClr val="C00000"/>
                </a:solidFill>
              </a:rPr>
              <a:t>Photon shot &amp; read noise</a:t>
            </a:r>
          </a:p>
          <a:p>
            <a:r>
              <a:rPr lang="en-US" dirty="0">
                <a:solidFill>
                  <a:srgbClr val="2F3CA2"/>
                </a:solidFill>
              </a:rPr>
              <a:t>Uncorrelated calibration uncertainty </a:t>
            </a:r>
          </a:p>
          <a:p>
            <a:r>
              <a:rPr lang="en-US" dirty="0">
                <a:solidFill>
                  <a:srgbClr val="2F3CA2"/>
                </a:solidFill>
              </a:rPr>
              <a:t>Systematic calibration / RT uncertainty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Atmosphere</a:t>
            </a:r>
            <a:r>
              <a:rPr lang="en-US" dirty="0"/>
              <a:t>: MODTRAN 6.0 RTM</a:t>
            </a:r>
          </a:p>
          <a:p>
            <a:r>
              <a:rPr lang="en-US" dirty="0"/>
              <a:t>DISORT MS, Correlated-k </a:t>
            </a:r>
          </a:p>
          <a:p>
            <a:r>
              <a:rPr lang="en-US" dirty="0">
                <a:solidFill>
                  <a:srgbClr val="C00000"/>
                </a:solidFill>
              </a:rPr>
              <a:t>Rural aerosol model</a:t>
            </a:r>
          </a:p>
          <a:p>
            <a:r>
              <a:rPr lang="en-US" dirty="0">
                <a:solidFill>
                  <a:srgbClr val="2F3CA2"/>
                </a:solidFill>
              </a:rPr>
              <a:t>broad prior uncertainties</a:t>
            </a:r>
          </a:p>
          <a:p>
            <a:r>
              <a:rPr lang="en-US" dirty="0">
                <a:solidFill>
                  <a:srgbClr val="2F3CA2"/>
                </a:solidFill>
              </a:rPr>
              <a:t>Unmodeled unknowns, including H</a:t>
            </a:r>
            <a:r>
              <a:rPr lang="en-US" baseline="-25000" dirty="0">
                <a:solidFill>
                  <a:srgbClr val="2F3CA2"/>
                </a:solidFill>
              </a:rPr>
              <a:t>2</a:t>
            </a:r>
            <a:r>
              <a:rPr lang="en-US" dirty="0">
                <a:solidFill>
                  <a:srgbClr val="2F3CA2"/>
                </a:solidFill>
              </a:rPr>
              <a:t>O absorption coefficients</a:t>
            </a:r>
          </a:p>
          <a:p>
            <a:r>
              <a:rPr lang="en-US" dirty="0">
                <a:solidFill>
                  <a:srgbClr val="70C267"/>
                </a:solidFill>
              </a:rPr>
              <a:t>H</a:t>
            </a:r>
            <a:r>
              <a:rPr lang="en-US" baseline="-25000" dirty="0">
                <a:solidFill>
                  <a:srgbClr val="70C267"/>
                </a:solidFill>
              </a:rPr>
              <a:t>2</a:t>
            </a:r>
            <a:r>
              <a:rPr lang="en-US" dirty="0">
                <a:solidFill>
                  <a:srgbClr val="70C267"/>
                </a:solidFill>
              </a:rPr>
              <a:t>O, AOD retrieved 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Surface: </a:t>
            </a:r>
            <a:r>
              <a:rPr lang="en-US" dirty="0"/>
              <a:t>Multi-component Multivariate Gaussians</a:t>
            </a:r>
          </a:p>
          <a:p>
            <a:r>
              <a:rPr lang="en-US" dirty="0">
                <a:solidFill>
                  <a:srgbClr val="2F3CA2"/>
                </a:solidFill>
              </a:rPr>
              <a:t>Prior based on universal library, highly regularized to permit accurate retrieval of arbitrary shapes</a:t>
            </a:r>
          </a:p>
          <a:p>
            <a:r>
              <a:rPr lang="en-US" dirty="0">
                <a:solidFill>
                  <a:srgbClr val="70C267"/>
                </a:solidFill>
              </a:rPr>
              <a:t>Reflectance estimated independently in every channel</a:t>
            </a:r>
          </a:p>
          <a:p>
            <a:endParaRPr lang="en-US" b="1" dirty="0">
              <a:solidFill>
                <a:srgbClr val="2F3C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00934-421C-4247-9740-9F5F0619F9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6140ED-B249-D641-9737-5F8AB898824F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79ED6-A333-D94B-A060-9D9DD8469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4F839-D8BB-E745-B54B-2CD601573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2B312-E060-6143-B732-577488309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[Thompson et al., </a:t>
            </a:r>
            <a:r>
              <a:rPr lang="en-US" sz="1600" i="1" dirty="0"/>
              <a:t>Remote Sensing of Environment </a:t>
            </a:r>
            <a:r>
              <a:rPr lang="en-US" sz="1600" dirty="0"/>
              <a:t>216, 2018]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70221-C48D-1C4C-AC8C-A1C60AB67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multi-component surface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C5E61-0984-D348-9E20-07BC8C08F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1" y="1551007"/>
            <a:ext cx="8425038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E8E24-AE5C-514C-AC46-21148A9A4184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80F1B-12E1-E249-BEEE-26BD523944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Reflectance estimate vs. in situ </a:t>
            </a: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/>
              <a:t>Remote Sensing of Environment </a:t>
            </a:r>
            <a:r>
              <a:rPr lang="en-US" sz="1600" dirty="0"/>
              <a:t>2018]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87"/>
          <a:stretch/>
        </p:blipFill>
        <p:spPr>
          <a:xfrm>
            <a:off x="513602" y="1414561"/>
            <a:ext cx="8325598" cy="4537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4926" y="5895201"/>
            <a:ext cx="125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" charset="0"/>
                <a:ea typeface="Times" charset="0"/>
                <a:cs typeface="Times" charset="0"/>
              </a:rPr>
              <a:t>Wavelength (nm)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4385" y="5895201"/>
            <a:ext cx="125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" charset="0"/>
                <a:ea typeface="Times" charset="0"/>
                <a:cs typeface="Times" charset="0"/>
              </a:rPr>
              <a:t>Wavelength (nm)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34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3F5C7A-607A-6744-86BE-5195802553EA}"/>
              </a:ext>
            </a:extLst>
          </p:cNvPr>
          <p:cNvGrpSpPr/>
          <p:nvPr/>
        </p:nvGrpSpPr>
        <p:grpSpPr>
          <a:xfrm>
            <a:off x="582837" y="4081796"/>
            <a:ext cx="3870491" cy="2295403"/>
            <a:chOff x="4968709" y="1194257"/>
            <a:chExt cx="3870491" cy="229540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DF4178-5DB3-564B-974D-CA27A3139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68709" y="1194257"/>
              <a:ext cx="3870491" cy="229540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F654CB-12C6-AF44-8987-88D8C02B3E2E}"/>
                </a:ext>
              </a:extLst>
            </p:cNvPr>
            <p:cNvSpPr txBox="1"/>
            <p:nvPr/>
          </p:nvSpPr>
          <p:spPr>
            <a:xfrm>
              <a:off x="5339120" y="2355663"/>
              <a:ext cx="488028" cy="307777"/>
            </a:xfrm>
            <a:prstGeom prst="rect">
              <a:avLst/>
            </a:prstGeom>
            <a:noFill/>
          </p:spPr>
          <p:txBody>
            <a:bodyPr wrap="square" lIns="45720" rIns="0" rtlCol="0">
              <a:spAutoFit/>
            </a:bodyPr>
            <a:lstStyle/>
            <a:p>
              <a:r>
                <a:rPr lang="en-US" sz="700" dirty="0">
                  <a:solidFill>
                    <a:srgbClr val="C00000"/>
                  </a:solidFill>
                </a:rPr>
                <a:t>Aerosol distortion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C66C3D-283A-944B-B11F-B7E2F6DF23E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576146" y="2056534"/>
              <a:ext cx="0" cy="198156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87D3CA-4605-2C4E-AFDF-7EB25C950E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8981" y="2000571"/>
              <a:ext cx="0" cy="25411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AE9216-815D-4C4E-B6D3-6BF6BF11DB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90787" y="2663440"/>
              <a:ext cx="0" cy="171745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15F039-477C-1B49-9673-64CFF155B034}"/>
                </a:ext>
              </a:extLst>
            </p:cNvPr>
            <p:cNvSpPr txBox="1"/>
            <p:nvPr/>
          </p:nvSpPr>
          <p:spPr>
            <a:xfrm>
              <a:off x="6117365" y="2298808"/>
              <a:ext cx="7334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C00000"/>
                  </a:solidFill>
                </a:rPr>
                <a:t>Aerosol-related H</a:t>
              </a:r>
              <a:r>
                <a:rPr lang="en-US" sz="700" baseline="-25000" dirty="0">
                  <a:solidFill>
                    <a:srgbClr val="C00000"/>
                  </a:solidFill>
                </a:rPr>
                <a:t>2</a:t>
              </a:r>
              <a:r>
                <a:rPr lang="en-US" sz="700" dirty="0">
                  <a:solidFill>
                    <a:srgbClr val="C00000"/>
                  </a:solidFill>
                </a:rPr>
                <a:t>O vapor distortions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8EFBD-B1B8-034F-8543-EA6EE8DC6E89}"/>
                </a:ext>
              </a:extLst>
            </p:cNvPr>
            <p:cNvSpPr txBox="1"/>
            <p:nvPr/>
          </p:nvSpPr>
          <p:spPr>
            <a:xfrm>
              <a:off x="8234143" y="2409101"/>
              <a:ext cx="5856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C00000"/>
                  </a:solidFill>
                </a:rPr>
                <a:t>H</a:t>
              </a:r>
              <a:r>
                <a:rPr lang="en-US" sz="700" baseline="-25000" dirty="0">
                  <a:solidFill>
                    <a:srgbClr val="C00000"/>
                  </a:solidFill>
                </a:rPr>
                <a:t>2</a:t>
              </a:r>
              <a:r>
                <a:rPr lang="en-US" sz="700" dirty="0">
                  <a:solidFill>
                    <a:srgbClr val="C00000"/>
                  </a:solidFill>
                </a:rPr>
                <a:t>O vapor distortions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70190D-87A6-4748-A562-9DA40CB2BA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67382" y="2716878"/>
              <a:ext cx="0" cy="194507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A56D99-7079-5542-A2DE-DF4C42B63BBE}"/>
                </a:ext>
              </a:extLst>
            </p:cNvPr>
            <p:cNvSpPr txBox="1"/>
            <p:nvPr/>
          </p:nvSpPr>
          <p:spPr>
            <a:xfrm>
              <a:off x="7231561" y="1516542"/>
              <a:ext cx="1295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Original method</a:t>
              </a:r>
            </a:p>
            <a:p>
              <a:r>
                <a:rPr lang="en-US" sz="1000" dirty="0"/>
                <a:t>New approach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0143F-3281-FE4B-BF75-AFD5CBE6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534663" cy="43603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Aerosol fitting results 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[Thompson et al., Remote Sensing of Environment</a:t>
            </a:r>
            <a:r>
              <a:rPr lang="en-US" sz="1600" i="1" dirty="0">
                <a:solidFill>
                  <a:schemeClr val="accent5">
                    <a:lumMod val="50000"/>
                  </a:schemeClr>
                </a:solidFill>
              </a:rPr>
              <a:t>, 232, 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2019].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259CDC-0760-384F-961D-59A673051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19" y="4178377"/>
            <a:ext cx="3714204" cy="2193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6F795-FF41-7748-B963-E447E9C23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1" t="-4674" r="-3502" b="-4388"/>
          <a:stretch/>
        </p:blipFill>
        <p:spPr>
          <a:xfrm>
            <a:off x="2427620" y="3591116"/>
            <a:ext cx="2102419" cy="1589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C168F-9768-144C-A3CD-0BAF1971C3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4" t="-4554" r="-3694" b="-4193"/>
          <a:stretch/>
        </p:blipFill>
        <p:spPr>
          <a:xfrm>
            <a:off x="6678289" y="3591115"/>
            <a:ext cx="2112107" cy="1666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CA7109-69B6-FA4E-B578-E6381345436F}"/>
              </a:ext>
            </a:extLst>
          </p:cNvPr>
          <p:cNvSpPr txBox="1"/>
          <p:nvPr/>
        </p:nvSpPr>
        <p:spPr>
          <a:xfrm>
            <a:off x="454026" y="1585105"/>
            <a:ext cx="51311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Simultaneous estimation of surface and atmosphere parameters can account for aerosol distortions</a:t>
            </a:r>
            <a:endParaRPr lang="en-US" sz="800" dirty="0"/>
          </a:p>
          <a:p>
            <a:endParaRPr lang="en-US" sz="800" dirty="0"/>
          </a:p>
          <a:p>
            <a:r>
              <a:rPr lang="en-US" sz="1400" dirty="0"/>
              <a:t>We retrieve three optical types (best interpreted as structured error terms rather than physical particle properties)</a:t>
            </a:r>
            <a:endParaRPr lang="en-US" sz="800" dirty="0"/>
          </a:p>
          <a:p>
            <a:endParaRPr lang="en-US" sz="800" dirty="0"/>
          </a:p>
          <a:p>
            <a:r>
              <a:rPr lang="en-US" sz="1400" dirty="0"/>
              <a:t>Validation on a large segment of the AVIRIS-NG campaign in India, which experienced high water vapor and AOD loadings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D7E47F-936C-B140-851B-C77CEB883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67" y="393224"/>
            <a:ext cx="2939433" cy="2888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0136C1-9BCE-5648-9A12-1C92F55CD219}"/>
              </a:ext>
            </a:extLst>
          </p:cNvPr>
          <p:cNvSpPr txBox="1"/>
          <p:nvPr/>
        </p:nvSpPr>
        <p:spPr>
          <a:xfrm>
            <a:off x="6275348" y="486563"/>
            <a:ext cx="947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AOD550 estimates for AVIRIS-NG India campaign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8AFF5-E865-5C46-A085-2A209C12F1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29353D-0908-1843-BDD3-F1D28F1DB0CC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72CAC-4429-C544-BFF0-C2AE991BF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AD5EF-6509-CB4B-8B0F-34F630303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1D783-1791-6E4F-AF95-1B4695E76E91}"/>
              </a:ext>
            </a:extLst>
          </p:cNvPr>
          <p:cNvSpPr txBox="1"/>
          <p:nvPr/>
        </p:nvSpPr>
        <p:spPr>
          <a:xfrm>
            <a:off x="974272" y="3928791"/>
            <a:ext cx="1334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Original</a:t>
            </a:r>
          </a:p>
          <a:p>
            <a:r>
              <a:rPr lang="en-US" sz="1100" dirty="0"/>
              <a:t>OE 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75B4D-68F5-D143-8517-51280CFAB0CB}"/>
              </a:ext>
            </a:extLst>
          </p:cNvPr>
          <p:cNvSpPr txBox="1"/>
          <p:nvPr/>
        </p:nvSpPr>
        <p:spPr>
          <a:xfrm>
            <a:off x="2458305" y="3617321"/>
            <a:ext cx="13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Aerosol type</a:t>
            </a:r>
          </a:p>
          <a:p>
            <a:r>
              <a:rPr lang="en-US" sz="900" dirty="0"/>
              <a:t>fractions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103A15-BD02-BF4D-AA1D-1D5819BDC059}"/>
              </a:ext>
            </a:extLst>
          </p:cNvPr>
          <p:cNvSpPr txBox="1"/>
          <p:nvPr/>
        </p:nvSpPr>
        <p:spPr>
          <a:xfrm>
            <a:off x="6677495" y="3583606"/>
            <a:ext cx="133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Aerosol type</a:t>
            </a:r>
          </a:p>
          <a:p>
            <a:r>
              <a:rPr lang="en-US" sz="900" dirty="0"/>
              <a:t>fractions</a:t>
            </a:r>
          </a:p>
        </p:txBody>
      </p:sp>
    </p:spTree>
    <p:extLst>
      <p:ext uri="{BB962C8B-B14F-4D97-AF65-F5344CB8AC3E}">
        <p14:creationId xmlns:p14="http://schemas.microsoft.com/office/powerpoint/2010/main" val="48428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Apply Optimal Estimation to fit combined surface and atmosphere models</a:t>
            </a:r>
          </a:p>
          <a:p>
            <a:r>
              <a:rPr lang="en-US" dirty="0"/>
              <a:t>Construct new prior distributions</a:t>
            </a:r>
          </a:p>
          <a:p>
            <a:r>
              <a:rPr lang="en-US" dirty="0"/>
              <a:t>Correctly balance instrument and prior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30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9E318-30ED-EF42-B60E-851D359393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EF6F0-EB47-8947-B25E-BBFC9B3A0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00B14-19C5-3648-8917-ED8AD45C1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21A467-33B8-0D48-B5FF-CC7CFAE09B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assumptions affect the relative weighting of measurement and prior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B1F7B-723C-994E-A72C-046717E8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734452"/>
            <a:ext cx="5339118" cy="3143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4BEC4-E8DE-F74A-9509-BBF7BF7F2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4" t="48960" r="237" b="34443"/>
          <a:stretch/>
        </p:blipFill>
        <p:spPr>
          <a:xfrm>
            <a:off x="4095750" y="1759526"/>
            <a:ext cx="4591050" cy="1669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AE609-2187-054F-B976-2234EB4E09E9}"/>
              </a:ext>
            </a:extLst>
          </p:cNvPr>
          <p:cNvSpPr txBox="1"/>
          <p:nvPr/>
        </p:nvSpPr>
        <p:spPr>
          <a:xfrm>
            <a:off x="6019800" y="3304401"/>
            <a:ext cx="1257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615AA-0392-4943-99AE-3B6B062C9484}"/>
              </a:ext>
            </a:extLst>
          </p:cNvPr>
          <p:cNvSpPr txBox="1"/>
          <p:nvPr/>
        </p:nvSpPr>
        <p:spPr>
          <a:xfrm>
            <a:off x="6391275" y="4677568"/>
            <a:ext cx="2152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[Thompson et al., </a:t>
            </a:r>
            <a:r>
              <a:rPr lang="en-US" b="1" i="1" dirty="0"/>
              <a:t>Remote Sensing of Environment </a:t>
            </a:r>
            <a:r>
              <a:rPr lang="en-US" b="1" dirty="0"/>
              <a:t>216, 2018]</a:t>
            </a:r>
          </a:p>
        </p:txBody>
      </p:sp>
    </p:spTree>
    <p:extLst>
      <p:ext uri="{BB962C8B-B14F-4D97-AF65-F5344CB8AC3E}">
        <p14:creationId xmlns:p14="http://schemas.microsoft.com/office/powerpoint/2010/main" val="205217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9">
            <a:extLst>
              <a:ext uri="{FF2B5EF4-FFF2-40B4-BE49-F238E27FC236}">
                <a16:creationId xmlns:a16="http://schemas.microsoft.com/office/drawing/2014/main" id="{A4C5F944-58E7-5F4D-8D01-B0E522DAD1CF}"/>
              </a:ext>
            </a:extLst>
          </p:cNvPr>
          <p:cNvGrpSpPr>
            <a:grpSpLocks/>
          </p:cNvGrpSpPr>
          <p:nvPr/>
        </p:nvGrpSpPr>
        <p:grpSpPr bwMode="auto">
          <a:xfrm>
            <a:off x="4873087" y="1219200"/>
            <a:ext cx="3927507" cy="4690085"/>
            <a:chOff x="13822553" y="9198561"/>
            <a:chExt cx="6979429" cy="8333741"/>
          </a:xfrm>
        </p:grpSpPr>
        <p:pic>
          <p:nvPicPr>
            <p:cNvPr id="26" name="Picture 5">
              <a:extLst>
                <a:ext uri="{FF2B5EF4-FFF2-40B4-BE49-F238E27FC236}">
                  <a16:creationId xmlns:a16="http://schemas.microsoft.com/office/drawing/2014/main" id="{0758370C-DB51-CF4B-BD33-FA1C0F392E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6" r="73415"/>
            <a:stretch>
              <a:fillRect/>
            </a:stretch>
          </p:blipFill>
          <p:spPr bwMode="auto">
            <a:xfrm>
              <a:off x="15349253" y="9198561"/>
              <a:ext cx="5452729" cy="583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577FA93C-F37C-5B4C-B44D-EB5D195E1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4" t="11548"/>
            <a:stretch/>
          </p:blipFill>
          <p:spPr bwMode="auto">
            <a:xfrm>
              <a:off x="13822553" y="14688177"/>
              <a:ext cx="6917879" cy="284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8 Feb.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EARSeL 2019 /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21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B69F2-F4E7-6640-B786-6BD2E91A78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Coastal environments</a:t>
            </a: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/>
              <a:t>Remote Sensing of Environment </a:t>
            </a:r>
            <a:r>
              <a:rPr lang="en-US" sz="1600" dirty="0"/>
              <a:t>231, 2019]</a:t>
            </a:r>
          </a:p>
        </p:txBody>
      </p:sp>
      <p:pic>
        <p:nvPicPr>
          <p:cNvPr id="11" name="Picture 10" descr="NASA insignia2Color.eps">
            <a:extLst>
              <a:ext uri="{FF2B5EF4-FFF2-40B4-BE49-F238E27FC236}">
                <a16:creationId xmlns:a16="http://schemas.microsoft.com/office/drawing/2014/main" id="{1327A311-565F-3B4C-BFD8-BAE413605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  <p:grpSp>
        <p:nvGrpSpPr>
          <p:cNvPr id="19" name="Group 38">
            <a:extLst>
              <a:ext uri="{FF2B5EF4-FFF2-40B4-BE49-F238E27FC236}">
                <a16:creationId xmlns:a16="http://schemas.microsoft.com/office/drawing/2014/main" id="{CC293073-D8C9-DE42-9CC3-B2F315F2B943}"/>
              </a:ext>
            </a:extLst>
          </p:cNvPr>
          <p:cNvGrpSpPr>
            <a:grpSpLocks/>
          </p:cNvGrpSpPr>
          <p:nvPr/>
        </p:nvGrpSpPr>
        <p:grpSpPr bwMode="auto">
          <a:xfrm>
            <a:off x="711153" y="1399876"/>
            <a:ext cx="4189643" cy="4553251"/>
            <a:chOff x="14209928" y="16793831"/>
            <a:chExt cx="8056778" cy="8755412"/>
          </a:xfrm>
        </p:grpSpPr>
        <p:pic>
          <p:nvPicPr>
            <p:cNvPr id="21" name="Picture 55">
              <a:extLst>
                <a:ext uri="{FF2B5EF4-FFF2-40B4-BE49-F238E27FC236}">
                  <a16:creationId xmlns:a16="http://schemas.microsoft.com/office/drawing/2014/main" id="{6FB2D5F0-878B-654F-9199-0150DB69A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4" r="4245" b="2142"/>
            <a:stretch>
              <a:fillRect/>
            </a:stretch>
          </p:blipFill>
          <p:spPr bwMode="auto">
            <a:xfrm>
              <a:off x="14612859" y="16793831"/>
              <a:ext cx="7653847" cy="4658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5">
              <a:extLst>
                <a:ext uri="{FF2B5EF4-FFF2-40B4-BE49-F238E27FC236}">
                  <a16:creationId xmlns:a16="http://schemas.microsoft.com/office/drawing/2014/main" id="{DC0FC81A-D02F-6748-B65D-2F643C950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4"/>
            <a:stretch>
              <a:fillRect/>
            </a:stretch>
          </p:blipFill>
          <p:spPr bwMode="auto">
            <a:xfrm>
              <a:off x="14209928" y="21825600"/>
              <a:ext cx="8056778" cy="372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39">
            <a:extLst>
              <a:ext uri="{FF2B5EF4-FFF2-40B4-BE49-F238E27FC236}">
                <a16:creationId xmlns:a16="http://schemas.microsoft.com/office/drawing/2014/main" id="{4A02E957-1542-7348-A79C-78986A2FDE56}"/>
              </a:ext>
            </a:extLst>
          </p:cNvPr>
          <p:cNvGrpSpPr>
            <a:grpSpLocks/>
          </p:cNvGrpSpPr>
          <p:nvPr/>
        </p:nvGrpSpPr>
        <p:grpSpPr bwMode="auto">
          <a:xfrm>
            <a:off x="14716125" y="9813925"/>
            <a:ext cx="10939463" cy="5516563"/>
            <a:chOff x="14504794" y="9452809"/>
            <a:chExt cx="12189936" cy="6146534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AC4C3D3C-2987-8249-B5C1-1038597C5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26" r="73415"/>
            <a:stretch>
              <a:fillRect/>
            </a:stretch>
          </p:blipFill>
          <p:spPr bwMode="auto">
            <a:xfrm>
              <a:off x="14504794" y="9765028"/>
              <a:ext cx="5452729" cy="583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0">
              <a:extLst>
                <a:ext uri="{FF2B5EF4-FFF2-40B4-BE49-F238E27FC236}">
                  <a16:creationId xmlns:a16="http://schemas.microsoft.com/office/drawing/2014/main" id="{9E305F65-6390-EE48-8F36-3140A61CE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4"/>
            <a:stretch>
              <a:fillRect/>
            </a:stretch>
          </p:blipFill>
          <p:spPr bwMode="auto">
            <a:xfrm>
              <a:off x="20261943" y="9452809"/>
              <a:ext cx="6432787" cy="2989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6">
              <a:extLst>
                <a:ext uri="{FF2B5EF4-FFF2-40B4-BE49-F238E27FC236}">
                  <a16:creationId xmlns:a16="http://schemas.microsoft.com/office/drawing/2014/main" id="{C80ED45A-B24A-964D-89FD-425170358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32" r="50786"/>
            <a:stretch>
              <a:fillRect/>
            </a:stretch>
          </p:blipFill>
          <p:spPr bwMode="auto">
            <a:xfrm>
              <a:off x="20080937" y="12579775"/>
              <a:ext cx="6233572" cy="252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822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797B49C-ACFA-0241-85A0-ED589ABD215F}"/>
              </a:ext>
            </a:extLst>
          </p:cNvPr>
          <p:cNvSpPr txBox="1"/>
          <p:nvPr/>
        </p:nvSpPr>
        <p:spPr>
          <a:xfrm>
            <a:off x="367049" y="5029787"/>
            <a:ext cx="434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AVIRIS-C f170127t01p00r16 </a:t>
            </a:r>
          </a:p>
          <a:p>
            <a:pPr algn="ctr"/>
            <a:r>
              <a:rPr lang="en-US" sz="2000" b="1" dirty="0"/>
              <a:t>(subset, visible bands)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F6A6AF8-576A-AD41-9424-F5C01DB81845}"/>
              </a:ext>
            </a:extLst>
          </p:cNvPr>
          <p:cNvSpPr/>
          <p:nvPr/>
        </p:nvSpPr>
        <p:spPr>
          <a:xfrm rot="16200000">
            <a:off x="4097669" y="3496800"/>
            <a:ext cx="1076325" cy="6343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AB584-71C4-A74C-B743-2514F741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430338"/>
            <a:ext cx="3599159" cy="230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DAB686-70AA-A242-9270-35F4E112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8149"/>
            <a:ext cx="3740717" cy="2394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DA8D96-F075-174F-84F5-15E928CE8FEC}"/>
              </a:ext>
            </a:extLst>
          </p:cNvPr>
          <p:cNvSpPr txBox="1"/>
          <p:nvPr/>
        </p:nvSpPr>
        <p:spPr>
          <a:xfrm>
            <a:off x="5129975" y="3357518"/>
            <a:ext cx="29854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Aerosol Optical Depth at 550 nm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8923A8-3A6B-C141-8576-83B61FA56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168" y="3911425"/>
            <a:ext cx="3624306" cy="23195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6EE440-2552-AF4B-9982-7DAEAF4E65F2}"/>
              </a:ext>
            </a:extLst>
          </p:cNvPr>
          <p:cNvSpPr txBox="1"/>
          <p:nvPr/>
        </p:nvSpPr>
        <p:spPr>
          <a:xfrm>
            <a:off x="5130992" y="5828014"/>
            <a:ext cx="36002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bg1"/>
                </a:solidFill>
              </a:rPr>
              <a:t>Aerosol Optical Depth Uncertainty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BDAD3-DE5A-3A4A-B8C0-72218FDB602E}"/>
              </a:ext>
            </a:extLst>
          </p:cNvPr>
          <p:cNvSpPr txBox="1"/>
          <p:nvPr/>
        </p:nvSpPr>
        <p:spPr>
          <a:xfrm>
            <a:off x="6628941" y="4879746"/>
            <a:ext cx="8958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Hot crater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9F963D-E543-0D43-A910-8EBDA3A55A4D}"/>
              </a:ext>
            </a:extLst>
          </p:cNvPr>
          <p:cNvCxnSpPr>
            <a:cxnSpLocks/>
          </p:cNvCxnSpPr>
          <p:nvPr/>
        </p:nvCxnSpPr>
        <p:spPr>
          <a:xfrm>
            <a:off x="7524764" y="5029787"/>
            <a:ext cx="590651" cy="1807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77F3FF-0B7D-8B4E-BD73-F6D9C5DBBC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EE5478-DF2C-144C-9E15-4DCD1C7B8F91}" type="datetime1">
              <a:rPr lang="en-US" smtClean="0"/>
              <a:t>8/6/19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406251-ED22-A643-A9EA-301B1A288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 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0BA7FC8-ACD2-6147-9C5A-DE395332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C0FDDB-8786-634D-B539-7218AD4649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5299" y="1403759"/>
            <a:ext cx="3599159" cy="327905"/>
          </a:xfrm>
        </p:spPr>
        <p:txBody>
          <a:bodyPr/>
          <a:lstStyle/>
          <a:p>
            <a:r>
              <a:rPr lang="en-US" dirty="0"/>
              <a:t>[Realmuto, Thompson, et al., in preparation]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A04E8D-FCAF-2743-BE35-2F946B2C6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423493" cy="436031"/>
          </a:xfrm>
        </p:spPr>
        <p:txBody>
          <a:bodyPr/>
          <a:lstStyle/>
          <a:p>
            <a:r>
              <a:rPr lang="en-US" dirty="0"/>
              <a:t>Example: volcano AOD 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FCCE94-C03F-E74A-8E93-0962375EA6D9}"/>
              </a:ext>
            </a:extLst>
          </p:cNvPr>
          <p:cNvSpPr/>
          <p:nvPr/>
        </p:nvSpPr>
        <p:spPr>
          <a:xfrm>
            <a:off x="4712368" y="431575"/>
            <a:ext cx="4065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Combined estimate of H</a:t>
            </a:r>
            <a:r>
              <a:rPr lang="en-US" b="1" baseline="-25000" dirty="0"/>
              <a:t>2</a:t>
            </a:r>
            <a:r>
              <a:rPr lang="en-US" b="1" dirty="0"/>
              <a:t>O vapor, AOT, surface reflectance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45461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19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A1CAAA-65EE-A543-BE48-7E036E42E0DE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7EE597-BB07-AF4A-92C3-D886B8675C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Global spectroscopy missions are an atmospheric correction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8B144-540D-C547-9C9B-2057F800FEBF}"/>
              </a:ext>
            </a:extLst>
          </p:cNvPr>
          <p:cNvSpPr txBox="1"/>
          <p:nvPr/>
        </p:nvSpPr>
        <p:spPr>
          <a:xfrm>
            <a:off x="498739" y="1602661"/>
            <a:ext cx="82311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Sequential methods face difficulties in certain observing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water vapor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viewing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Surface/atmosphere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Heavy aerosol loads</a:t>
            </a:r>
          </a:p>
          <a:p>
            <a:endParaRPr lang="en-US" dirty="0"/>
          </a:p>
          <a:p>
            <a:r>
              <a:rPr lang="en-US" dirty="0"/>
              <a:t>Orbital missions access tropical and subtropical environments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a large fraction of Earth’s productivity and biodiversity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underrepresented in atmospheric correction 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have “difficult” atmospheres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Most aerosol retrieval methods use dark or shadowed pixels that may not be apparent at orbital ground sampling resolutions</a:t>
            </a:r>
          </a:p>
          <a:p>
            <a:endParaRPr lang="en-US" dirty="0"/>
          </a:p>
          <a:p>
            <a:r>
              <a:rPr lang="en-US" dirty="0"/>
              <a:t>Existing methods generally </a:t>
            </a:r>
            <a:r>
              <a:rPr lang="en-US" b="1" dirty="0"/>
              <a:t>disregard uncertainties</a:t>
            </a:r>
            <a:r>
              <a:rPr lang="en-US" dirty="0"/>
              <a:t>, which are important to generalize existing regional studies to bias-free global maps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6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64C79-C85F-3F4D-8B30-2C60AC668BF2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Optimal Estimation Theory: Simultaneous estimation of surface and atmosphere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E7660-A563-C142-A346-2E99A8A414B9}"/>
              </a:ext>
            </a:extLst>
          </p:cNvPr>
          <p:cNvSpPr txBox="1"/>
          <p:nvPr/>
        </p:nvSpPr>
        <p:spPr>
          <a:xfrm>
            <a:off x="454026" y="1540517"/>
            <a:ext cx="455781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 true spectroscopic retrieval that </a:t>
            </a:r>
            <a:r>
              <a:rPr lang="en-US" dirty="0"/>
              <a:t>can exploit information distributed across the spectrum, helping to disentangle surface and atmosphere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 rigorous probabilistic formulation </a:t>
            </a:r>
            <a:r>
              <a:rPr lang="en-US" dirty="0"/>
              <a:t>incorporates ancillary measurements via the prior distribution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Comprehensive uncertainty estimates </a:t>
            </a:r>
            <a:r>
              <a:rPr lang="en-US" dirty="0"/>
              <a:t>can inform downstream analyses and global maps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Flexible state vectors,</a:t>
            </a:r>
            <a:r>
              <a:rPr lang="en-US" dirty="0"/>
              <a:t> more robust for difficult observing conditions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Elegant, conceptually simple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Popularized for remote sensing by C. C. D. Rogers, </a:t>
            </a:r>
            <a:r>
              <a:rPr lang="en-US" dirty="0"/>
              <a:t>e.g. his 2000 book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DAA60-44E1-7442-BA75-086FC6CB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838" y="2290557"/>
            <a:ext cx="3576576" cy="22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2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5712993" y="1447428"/>
            <a:ext cx="2897607" cy="43721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33400" y="1410664"/>
            <a:ext cx="2950898" cy="44135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203537" y="3042921"/>
            <a:ext cx="997036" cy="14597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7" descr="ang20140612t202943_radi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85" y="3755113"/>
            <a:ext cx="2830284" cy="218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9B64D9-0ABC-3640-9EA2-8BB76C42698F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54CE22-1A7E-0A47-B0A5-1535DDB9A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The “forward problem”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229600" y="6356351"/>
            <a:ext cx="4572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21F291-CD20-B647-9D22-95806DF01F0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1" name="Picture 20" descr="ang20140612t202943_reflecta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601886" y="3979099"/>
            <a:ext cx="2698697" cy="155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49431" y="1478017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vector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7" y="2371687"/>
            <a:ext cx="2437516" cy="1383455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61" y="1779996"/>
            <a:ext cx="841530" cy="4781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06" y="1805395"/>
            <a:ext cx="996542" cy="597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902" y="2856698"/>
            <a:ext cx="2432850" cy="6001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310764" y="1520893"/>
            <a:ext cx="152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Measurement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2" y="1789562"/>
            <a:ext cx="1904308" cy="43279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24524" y="1452030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Forward model</a:t>
            </a:r>
          </a:p>
        </p:txBody>
      </p:sp>
    </p:spTree>
    <p:extLst>
      <p:ext uri="{BB962C8B-B14F-4D97-AF65-F5344CB8AC3E}">
        <p14:creationId xmlns:p14="http://schemas.microsoft.com/office/powerpoint/2010/main" val="877043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533400" y="1399180"/>
            <a:ext cx="2897607" cy="437218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874807" y="1357814"/>
            <a:ext cx="2950898" cy="44135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203537" y="3042921"/>
            <a:ext cx="997036" cy="14597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7" descr="ang20140612t202943_radi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06865"/>
            <a:ext cx="2830284" cy="218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372F4C-4EE9-6248-9128-5A6B0C30A244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C22AC-A7D8-E64D-B731-B5C839F8D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The “inverse problem”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229600" y="6356351"/>
            <a:ext cx="4572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21F291-CD20-B647-9D22-95806DF01F0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1" name="Picture 20" descr="ang20140612t202943_reflecta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5698954" y="3926249"/>
            <a:ext cx="2698697" cy="155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6349" y="1430502"/>
            <a:ext cx="23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 state vector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0" y="1893347"/>
            <a:ext cx="1795423" cy="2323489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29" y="1803649"/>
            <a:ext cx="841530" cy="3251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3" y="1757147"/>
            <a:ext cx="996542" cy="597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9" y="2808450"/>
            <a:ext cx="2432850" cy="6001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31171" y="1472645"/>
            <a:ext cx="152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Measurement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79" y="1789562"/>
            <a:ext cx="1770533" cy="43279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505200" y="1472645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Inversion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1595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D2B9023-B1D1-0042-867B-A67BF0A83E20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Maximum </a:t>
            </a:r>
            <a:r>
              <a:rPr lang="en-US" sz="3600" i="1" dirty="0"/>
              <a:t>A </a:t>
            </a:r>
            <a:r>
              <a:rPr lang="en-US" sz="3600" i="1"/>
              <a:t>Posteriori</a:t>
            </a:r>
            <a:r>
              <a:rPr lang="en-US" sz="3600"/>
              <a:t> solution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32991" y="2386548"/>
            <a:ext cx="71394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Taking the logarithm of            , and ignoring terms that are constant with    ,  reduces the </a:t>
            </a:r>
            <a:r>
              <a:rPr lang="en-US" sz="2400" i="1" dirty="0"/>
              <a:t>Maximum A Posteriori </a:t>
            </a:r>
            <a:r>
              <a:rPr lang="en-US" sz="2400" dirty="0"/>
              <a:t>problem to the optimization: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is-IS" sz="2400" dirty="0"/>
          </a:p>
          <a:p>
            <a:r>
              <a:rPr lang="is-IS" sz="2400" dirty="0"/>
              <a:t>… we can solve it by conjugate gradient descent.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02362" y="3781874"/>
                <a:ext cx="833683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latin typeface="Cambria Math" charset="0"/>
                                </a:rPr>
                                <m:t>𝛘</m:t>
                              </m:r>
                            </m:e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𝐅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)−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𝛜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1" i="0">
                                  <a:latin typeface="Cambria Math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200" b="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3781874"/>
                <a:ext cx="8336838" cy="474489"/>
              </a:xfrm>
              <a:prstGeom prst="rect">
                <a:avLst/>
              </a:prstGeom>
              <a:blipFill rotWithShape="0">
                <a:blip r:embed="rId2"/>
                <a:stretch>
                  <a:fillRect t="-164103" r="-5336" b="-239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983441" y="4648237"/>
            <a:ext cx="21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 prior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33939" y="4680232"/>
            <a:ext cx="235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Model match to measurement</a:t>
            </a:r>
          </a:p>
        </p:txBody>
      </p:sp>
      <p:sp>
        <p:nvSpPr>
          <p:cNvPr id="22" name="Left Brace 21"/>
          <p:cNvSpPr/>
          <p:nvPr/>
        </p:nvSpPr>
        <p:spPr>
          <a:xfrm rot="16200000">
            <a:off x="6864190" y="3208671"/>
            <a:ext cx="292419" cy="2590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Left Brace 24"/>
          <p:cNvSpPr/>
          <p:nvPr/>
        </p:nvSpPr>
        <p:spPr>
          <a:xfrm rot="16200000">
            <a:off x="3516173" y="2975289"/>
            <a:ext cx="282858" cy="304799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870562" y="4640719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6200000">
            <a:off x="1185877" y="4093251"/>
            <a:ext cx="270252" cy="82468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597" y="2427137"/>
            <a:ext cx="910668" cy="4744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16" r="36550"/>
          <a:stretch/>
        </p:blipFill>
        <p:spPr>
          <a:xfrm>
            <a:off x="3707234" y="2621945"/>
            <a:ext cx="288387" cy="736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88" y="1000540"/>
            <a:ext cx="3714353" cy="14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74771" y="2819400"/>
            <a:ext cx="3259629" cy="1353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62866" y="3064721"/>
            <a:ext cx="3923734" cy="838200"/>
          </a:xfrm>
          <a:prstGeom prst="rightArrow">
            <a:avLst>
              <a:gd name="adj1" fmla="val 50000"/>
              <a:gd name="adj2" fmla="val 37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743712" y="3185650"/>
            <a:ext cx="2304776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596949" y="3007250"/>
            <a:ext cx="2708851" cy="878950"/>
            <a:chOff x="5171699" y="2998009"/>
            <a:chExt cx="3210301" cy="10416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7"/>
            <a:stretch/>
          </p:blipFill>
          <p:spPr>
            <a:xfrm>
              <a:off x="6103074" y="2998009"/>
              <a:ext cx="2278926" cy="10044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98"/>
            <a:stretch/>
          </p:blipFill>
          <p:spPr>
            <a:xfrm>
              <a:off x="5171699" y="3035235"/>
              <a:ext cx="931375" cy="1004431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EBA7C-F64F-694F-A484-D829A2F141F2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371" y="525653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correction: a sequential operation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384104" cy="261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do RTM calculations for a grid of atmospheric conditions:</a:t>
            </a:r>
          </a:p>
        </p:txBody>
      </p:sp>
      <p:pic>
        <p:nvPicPr>
          <p:cNvPr id="36" name="Picture 20" descr="ang20140612t202943_reflectanc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5095813" y="4599200"/>
            <a:ext cx="3259629" cy="19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86134" y="2762784"/>
            <a:ext cx="146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TOA reflectance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622" y="2605548"/>
            <a:ext cx="172675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Surface reflectance</a:t>
            </a:r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7816300" y="2858567"/>
            <a:ext cx="147666" cy="2217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Left Brace 24"/>
          <p:cNvSpPr/>
          <p:nvPr/>
        </p:nvSpPr>
        <p:spPr>
          <a:xfrm rot="16200000" flipH="1">
            <a:off x="5791138" y="2888463"/>
            <a:ext cx="211864" cy="5644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/>
          <p:cNvSpPr/>
          <p:nvPr/>
        </p:nvSpPr>
        <p:spPr>
          <a:xfrm>
            <a:off x="3900475" y="4073652"/>
            <a:ext cx="2136317" cy="11635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4. Algebraic Inversion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8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BE48868-FCBE-A442-9848-61165811A681}"/>
              </a:ext>
            </a:extLst>
          </p:cNvPr>
          <p:cNvSpPr txBox="1"/>
          <p:nvPr/>
        </p:nvSpPr>
        <p:spPr>
          <a:xfrm>
            <a:off x="3291289" y="2093449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3. Look up and/or interpolate optical coefficients</a:t>
            </a:r>
          </a:p>
        </p:txBody>
      </p:sp>
    </p:spTree>
    <p:extLst>
      <p:ext uri="{BB962C8B-B14F-4D97-AF65-F5344CB8AC3E}">
        <p14:creationId xmlns:p14="http://schemas.microsoft.com/office/powerpoint/2010/main" val="390652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ircular Arrow 14"/>
          <p:cNvSpPr/>
          <p:nvPr/>
        </p:nvSpPr>
        <p:spPr>
          <a:xfrm rot="10800000">
            <a:off x="1312467" y="1328091"/>
            <a:ext cx="6155133" cy="4691708"/>
          </a:xfrm>
          <a:prstGeom prst="circularArrow">
            <a:avLst>
              <a:gd name="adj1" fmla="val 5936"/>
              <a:gd name="adj2" fmla="val 1142319"/>
              <a:gd name="adj3" fmla="val 18365473"/>
              <a:gd name="adj4" fmla="val 12855485"/>
              <a:gd name="adj5" fmla="val 125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ircular Arrow 1"/>
          <p:cNvSpPr/>
          <p:nvPr/>
        </p:nvSpPr>
        <p:spPr>
          <a:xfrm>
            <a:off x="1464867" y="1295400"/>
            <a:ext cx="6155133" cy="4691708"/>
          </a:xfrm>
          <a:prstGeom prst="circularArrow">
            <a:avLst>
              <a:gd name="adj1" fmla="val 5936"/>
              <a:gd name="adj2" fmla="val 1142319"/>
              <a:gd name="adj3" fmla="val 18365473"/>
              <a:gd name="adj4" fmla="val 13041462"/>
              <a:gd name="adj5" fmla="val 125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3"/>
          <a:stretch/>
        </p:blipFill>
        <p:spPr bwMode="auto">
          <a:xfrm>
            <a:off x="4668924" y="2026999"/>
            <a:ext cx="3956332" cy="263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9F18ED7-1F89-454C-A07B-D8578300359A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F8EC5-1739-C848-B5EF-28700BA529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OE: Iterative simultaneous estimation of atmosphere and surface</a:t>
            </a:r>
            <a:br>
              <a:rPr lang="en-US" dirty="0"/>
            </a:br>
            <a:endParaRPr lang="en-US" dirty="0"/>
          </a:p>
        </p:txBody>
      </p:sp>
      <p:pic>
        <p:nvPicPr>
          <p:cNvPr id="36" name="Picture 20" descr="ang20140612t202943_reflecta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152400" y="2373636"/>
            <a:ext cx="3775065" cy="2336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262857" y="4141382"/>
            <a:ext cx="286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33400" y="152400"/>
            <a:ext cx="7832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990600" y="5181600"/>
            <a:ext cx="6499527" cy="847586"/>
            <a:chOff x="1295400" y="5091546"/>
            <a:chExt cx="7848600" cy="1023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1295400" y="5091546"/>
                  <a:ext cx="7848600" cy="4471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charset="0"/>
                                  </a:rPr>
                                  <m:t>𝛘</m:t>
                                </m:r>
                              </m:e>
                              <m:sup>
                                <m:r>
                                  <a:rPr lang="en-US" sz="1600" b="0" i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sz="1600" b="0" i="0">
                                <a:latin typeface="Cambria Math" charset="0"/>
                              </a:rPr>
                              <m:t>= (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>
                                        <a:latin typeface="Cambria Math" charset="0"/>
                                      </a:rPr>
                                      <m:t>𝐅</m:t>
                                    </m:r>
                                    <m:r>
                                      <a:rPr lang="en-US" sz="1600" b="0" i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1600" b="1" i="0">
                                        <a:latin typeface="Cambria Math" charset="0"/>
                                      </a:rPr>
                                      <m:t>𝐱</m:t>
                                    </m:r>
                                    <m:r>
                                      <a:rPr lang="en-US" sz="1600" b="0" i="0">
                                        <a:latin typeface="Cambria Math" charset="0"/>
                                      </a:rPr>
                                      <m:t>)−</m:t>
                                    </m:r>
                                    <m:r>
                                      <a:rPr lang="en-US" sz="1600" b="1" i="0">
                                        <a:latin typeface="Cambria Math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600" b="0" i="0">
                                <a:latin typeface="Cambria Math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𝐒</m:t>
                                </m:r>
                              </m:e>
                              <m:sub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𝛜</m:t>
                                </m:r>
                              </m:sub>
                              <m:sup>
                                <m:r>
                                  <a:rPr lang="en-US" sz="1600" b="0" i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b="0" i="0">
                                <a:latin typeface="Cambria Math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𝐅</m:t>
                                </m:r>
                                <m:d>
                                  <m:d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US" sz="1600" b="0" i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US" sz="1600" b="0" i="0">
                                <a:latin typeface="Cambria Math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>
                                        <a:latin typeface="Cambria Math" charset="0"/>
                                      </a:rPr>
                                      <m:t>𝐱</m:t>
                                    </m:r>
                                    <m:r>
                                      <a:rPr lang="en-US" sz="1600" b="0" i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0">
                                            <a:latin typeface="Cambria Math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sz="1600" b="1" i="0">
                                            <a:latin typeface="Cambria Math" charset="0"/>
                                          </a:rPr>
                                          <m:t>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600" b="0" i="0">
                                <a:latin typeface="Cambria Math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𝐒</m:t>
                                </m:r>
                              </m:e>
                              <m:sub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𝐚</m:t>
                                </m:r>
                              </m:sub>
                              <m:sup>
                                <m:r>
                                  <a:rPr lang="en-US" sz="1600" b="0" i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1600" b="0" i="0">
                                <a:latin typeface="Cambria Math" charset="0"/>
                              </a:rPr>
                              <m:t> (</m:t>
                            </m:r>
                            <m:r>
                              <a:rPr lang="en-US" sz="1600" b="1" i="0">
                                <a:latin typeface="Cambria Math" charset="0"/>
                              </a:rPr>
                              <m:t>𝐱</m:t>
                            </m:r>
                            <m:r>
                              <a:rPr lang="en-US" sz="1600" b="0" i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1600" b="1" i="0">
                                    <a:latin typeface="Cambria Math" charset="0"/>
                                  </a:rPr>
                                  <m:t>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400" y="5091546"/>
                  <a:ext cx="7848600" cy="4471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42623" r="-1501" b="-2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6635549" y="5706236"/>
              <a:ext cx="1653811" cy="4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Bayesian prior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19400" y="5706233"/>
              <a:ext cx="3289812" cy="408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Model match to measurement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16200000">
              <a:off x="7256058" y="4471415"/>
              <a:ext cx="198126" cy="235856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4233339" y="4177612"/>
              <a:ext cx="177693" cy="2925731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447800" y="5690634"/>
            <a:ext cx="549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Cost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6200000">
            <a:off x="1689523" y="5396649"/>
            <a:ext cx="161785" cy="49369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Oval 28"/>
          <p:cNvSpPr/>
          <p:nvPr/>
        </p:nvSpPr>
        <p:spPr>
          <a:xfrm>
            <a:off x="1176766" y="1301316"/>
            <a:ext cx="2486902" cy="11635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 Predict radiance</a:t>
            </a:r>
          </a:p>
        </p:txBody>
      </p:sp>
      <p:sp>
        <p:nvSpPr>
          <p:cNvPr id="30" name="Oval 29"/>
          <p:cNvSpPr/>
          <p:nvPr/>
        </p:nvSpPr>
        <p:spPr>
          <a:xfrm>
            <a:off x="6681374" y="4463114"/>
            <a:ext cx="2486902" cy="11635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2. Optimize state vector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663670" y="1738071"/>
            <a:ext cx="1642380" cy="776528"/>
            <a:chOff x="3595176" y="2073911"/>
            <a:chExt cx="1971065" cy="931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3733368" y="2073911"/>
                  <a:ext cx="1670712" cy="4063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charset="0"/>
                          <a:ea typeface="Times New Roman" charset="0"/>
                        </a:rPr>
                        <m:t>𝐲</m:t>
                      </m:r>
                      <m:r>
                        <a:rPr lang="en-US" sz="1600" b="1">
                          <a:effectLst/>
                          <a:latin typeface="Cambria Math" charset="0"/>
                          <a:ea typeface="Times New Roman" charset="0"/>
                        </a:rPr>
                        <m:t>=</m:t>
                      </m:r>
                      <m:r>
                        <a:rPr lang="en-US" sz="1600" b="1" i="1">
                          <a:effectLst/>
                          <a:latin typeface="Cambria Math" charset="0"/>
                          <a:ea typeface="Times New Roman" charset="0"/>
                        </a:rPr>
                        <m:t>𝐅</m:t>
                      </m:r>
                      <m:d>
                        <m:dPr>
                          <m:ctrlPr>
                            <a:rPr lang="en-US" sz="1600" b="1" i="1">
                              <a:effectLst/>
                              <a:latin typeface="Cambria Math" panose="02040503050406030204" pitchFamily="18" charset="0"/>
                              <a:ea typeface="Times New Roman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effectLst/>
                              <a:latin typeface="Cambria Math" charset="0"/>
                              <a:ea typeface="Times New Roman" charset="0"/>
                            </a:rPr>
                            <m:t>𝐱</m:t>
                          </m:r>
                        </m:e>
                      </m:d>
                      <m:r>
                        <a:rPr lang="en-US" sz="1600" b="1">
                          <a:effectLst/>
                          <a:latin typeface="Cambria Math" charset="0"/>
                          <a:ea typeface="Times New Roman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1600">
                          <a:effectLst/>
                          <a:latin typeface="Cambria Math" charset="0"/>
                          <a:ea typeface="Times New Roman" charset="0"/>
                        </a:rPr>
                        <m:t>ϵ</m:t>
                      </m:r>
                    </m:oMath>
                  </a14:m>
                  <a:r>
                    <a:rPr lang="en-US" sz="1600" dirty="0">
                      <a:effectLst/>
                      <a:latin typeface="Times New Roman" charset="0"/>
                      <a:ea typeface="Times New Roman" charset="0"/>
                    </a:rPr>
                    <a:t> </a:t>
                  </a:r>
                  <a:endParaRPr lang="en-US" sz="1600" dirty="0">
                    <a:effectLst/>
                    <a:latin typeface="Times New Roman" charset="0"/>
                    <a:ea typeface="Arial Unicode MS" charset="0"/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368" y="2073911"/>
                  <a:ext cx="1670712" cy="4063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5714" b="-1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3595176" y="2599536"/>
              <a:ext cx="1971065" cy="406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772640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653</TotalTime>
  <Words>1576</Words>
  <Application>Microsoft Macintosh PowerPoint</Application>
  <PresentationFormat>On-screen Show (4:3)</PresentationFormat>
  <Paragraphs>268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Cambria Math</vt:lpstr>
      <vt:lpstr>Helvetica</vt:lpstr>
      <vt:lpstr>Times</vt:lpstr>
      <vt:lpstr>Times New Roman</vt:lpstr>
      <vt:lpstr>NASA-JPL White Templates</vt:lpstr>
      <vt:lpstr>PowerPoint Presentation</vt:lpstr>
      <vt:lpstr>PowerPoint Presentation</vt:lpstr>
      <vt:lpstr>Global spectroscopy missions are an atmospheric correction challenge</vt:lpstr>
      <vt:lpstr>Optimal Estimation Theory: Simultaneous estimation of surface and atmosphere</vt:lpstr>
      <vt:lpstr>The “forward problem”</vt:lpstr>
      <vt:lpstr>The “inverse problem”</vt:lpstr>
      <vt:lpstr>Maximum A Posteriori solution</vt:lpstr>
      <vt:lpstr>“Classic” atmospheric correction: a sequential operation </vt:lpstr>
      <vt:lpstr>OE: Iterative simultaneous estimation of atmosphere and surface </vt:lpstr>
      <vt:lpstr>The Jacobian: The state’s influence on an observable</vt:lpstr>
      <vt:lpstr>The Jacobian: The state’s influence on an observable</vt:lpstr>
      <vt:lpstr>The Jacobian: The state’s influence on an observable</vt:lpstr>
      <vt:lpstr>Posterior predictive uncertainty</vt:lpstr>
      <vt:lpstr>Variability due to measurement noise vs. unknown state parameters</vt:lpstr>
      <vt:lpstr>Case study [Thompson et al.,  Remote Sensing of Environment 218, 2018]</vt:lpstr>
      <vt:lpstr>Model components</vt:lpstr>
      <vt:lpstr>Example of multi-component surface models</vt:lpstr>
      <vt:lpstr>Reflectance estimate vs. in situ  [Thompson et al., Remote Sensing of Environment 2018] </vt:lpstr>
      <vt:lpstr>Aerosol fitting results  [Thompson et al., Remote Sensing of Environment, 232, 2019].</vt:lpstr>
      <vt:lpstr>Modeling assumptions affect the relative weighting of measurement and prior</vt:lpstr>
      <vt:lpstr>Coastal environments [Thompson et al., Remote Sensing of Environment 231, 2019]</vt:lpstr>
      <vt:lpstr>Example: volcano AOD observations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85</cp:revision>
  <cp:lastPrinted>2014-07-14T23:49:38Z</cp:lastPrinted>
  <dcterms:created xsi:type="dcterms:W3CDTF">2019-07-06T21:56:51Z</dcterms:created>
  <dcterms:modified xsi:type="dcterms:W3CDTF">2019-08-06T18:21:39Z</dcterms:modified>
</cp:coreProperties>
</file>